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 Slab Light"/>
      <p:regular r:id="rId22"/>
      <p:bold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font" Target="fonts/RobotoSlabLight-regular.fntdata"/><Relationship Id="rId44" Type="http://schemas.openxmlformats.org/officeDocument/2006/relationships/font" Target="fonts/HelveticaNeueLight-regular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-boldItalic.fntdata"/><Relationship Id="rId24" Type="http://schemas.openxmlformats.org/officeDocument/2006/relationships/font" Target="fonts/RobotoMedium-regular.fntdata"/><Relationship Id="rId46" Type="http://schemas.openxmlformats.org/officeDocument/2006/relationships/font" Target="fonts/HelveticaNeueLight-italic.fntdata"/><Relationship Id="rId23" Type="http://schemas.openxmlformats.org/officeDocument/2006/relationships/font" Target="fonts/RobotoSlabLight-bold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47" Type="http://schemas.openxmlformats.org/officeDocument/2006/relationships/font" Target="fonts/HelveticaNeueLight-bold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62c14cb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62c14cb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62c14cb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62c14cb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87b8f9d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87b8f9d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aab27b7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aab27b7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656D76"/>
                </a:solidFill>
                <a:highlight>
                  <a:srgbClr val="FFFFFF"/>
                </a:highlight>
              </a:rPr>
              <a:t>The purpose of this lesson is to introduce multi-class classification problems and revisit the data analysis workflow with classification modeling using logistic regression.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bd2b224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bd2b224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4aab27b7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4aab27b7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1f77a2a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1f77a2a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d328e60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d328e60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592fff4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592fff4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d328e60a1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d328e60a1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12.jpg"/><Relationship Id="rId6" Type="http://schemas.openxmlformats.org/officeDocument/2006/relationships/image" Target="../media/image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6" name="Google Shape;106;p26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7" name="Google Shape;107;p26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33" name="Google Shape;1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5" name="Google Shape;135;p32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9" name="Google Shape;139;p32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32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32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2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2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0" name="Google Shape;1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4" name="Google Shape;1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6" name="Google Shape;1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9" name="Google Shape;1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0" name="Google Shape;19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42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8" name="Google Shape;19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4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5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6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6" name="Google Shape;2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7" name="Google Shape;2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4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scikit-learn.org/stable/modules/generated/sklearn.linear_model.LogisticRegression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49"/>
          <p:cNvSpPr txBox="1"/>
          <p:nvPr>
            <p:ph idx="2" type="title"/>
          </p:nvPr>
        </p:nvSpPr>
        <p:spPr>
          <a:xfrm>
            <a:off x="1959550" y="2247900"/>
            <a:ext cx="70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3.8: Multi-class classification &amp; Classification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49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8"/>
          <p:cNvSpPr txBox="1"/>
          <p:nvPr/>
        </p:nvSpPr>
        <p:spPr>
          <a:xfrm>
            <a:off x="585600" y="909400"/>
            <a:ext cx="7721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Revisit Data Analysis workflow for modeling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8"/>
          <p:cNvSpPr txBox="1"/>
          <p:nvPr/>
        </p:nvSpPr>
        <p:spPr>
          <a:xfrm>
            <a:off x="658725" y="1620700"/>
            <a:ext cx="8280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Fitting the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Making predictions on the test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 model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8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9"/>
          <p:cNvSpPr txBox="1"/>
          <p:nvPr/>
        </p:nvSpPr>
        <p:spPr>
          <a:xfrm>
            <a:off x="585600" y="909400"/>
            <a:ext cx="7721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Revisit Data Analysis workflow for modeling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59"/>
          <p:cNvSpPr txBox="1"/>
          <p:nvPr/>
        </p:nvSpPr>
        <p:spPr>
          <a:xfrm>
            <a:off x="658725" y="1620700"/>
            <a:ext cx="8280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Fitting the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Making predictions on the test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 model accuracy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❗ Note: When we work with multi class classification problem and use Logistic Regression method from sklearn, the argument "multi_class" can take different arguments. Which ones are there? Discuss the one versus rest method and multinomial mehtod briefly, how they are different.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https://scikit-learn.org/stable/modules/generated/sklearn.linear_model.LogisticRegression.html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59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idx="4294967295" type="title"/>
          </p:nvPr>
        </p:nvSpPr>
        <p:spPr>
          <a:xfrm>
            <a:off x="665250" y="654875"/>
            <a:ext cx="9003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LAB |</a:t>
            </a:r>
            <a:r>
              <a:rPr b="1" lang="en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Predictions Logistic    Regression</a:t>
            </a:r>
            <a:endParaRPr b="1" sz="3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60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idx="4294967295" type="title"/>
          </p:nvPr>
        </p:nvSpPr>
        <p:spPr>
          <a:xfrm>
            <a:off x="1132800" y="1975500"/>
            <a:ext cx="6878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How we doin’?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50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/>
        </p:nvSpPr>
        <p:spPr>
          <a:xfrm>
            <a:off x="768134" y="1272550"/>
            <a:ext cx="75696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AutoNum type="arabicPeriod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Conceptualize the data analysis workflow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AutoNum type="arabicPeriod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Explain logistic regression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AutoNum type="arabicPeriod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Differentiate binary classification and multi-class classification problems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AutoNum type="arabicPeriod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Use logistic regression for multi class classification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AutoNum type="arabicPeriod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Check the accuracy of the model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51"/>
          <p:cNvSpPr txBox="1"/>
          <p:nvPr/>
        </p:nvSpPr>
        <p:spPr>
          <a:xfrm>
            <a:off x="2561393" y="7136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51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Multi-class using Python+SQL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2"/>
          <p:cNvSpPr txBox="1"/>
          <p:nvPr/>
        </p:nvSpPr>
        <p:spPr>
          <a:xfrm>
            <a:off x="768125" y="1620700"/>
            <a:ext cx="74640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Introduce the multi-class classification 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Establish connection between SQL and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Write query to pull the data from SQL into Python as a dataframe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2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>
            <p:ph idx="4294967295" type="title"/>
          </p:nvPr>
        </p:nvSpPr>
        <p:spPr>
          <a:xfrm>
            <a:off x="665250" y="654875"/>
            <a:ext cx="79140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Act. 1 | bank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3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3"/>
          <p:cNvSpPr txBox="1"/>
          <p:nvPr/>
        </p:nvSpPr>
        <p:spPr>
          <a:xfrm>
            <a:off x="892200" y="1717700"/>
            <a:ext cx="73596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Keep working on the </a:t>
            </a: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bank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database.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With </a:t>
            </a: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pd.read_sql_query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, you can also use the database url connection string instead of the engine. Try it.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Also, </a:t>
            </a: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pd.read_sql_table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will accept a table name and will retrieve the whole table. The </a:t>
            </a: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pd.read_sql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is a convenient wrapper around both functions. Explore those functions on the table </a:t>
            </a:r>
            <a:r>
              <a:rPr lang="en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district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22860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/>
        </p:nvSpPr>
        <p:spPr>
          <a:xfrm>
            <a:off x="585600" y="909400"/>
            <a:ext cx="753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Revisit Data Analysis workflow for modeling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54"/>
          <p:cNvSpPr txBox="1"/>
          <p:nvPr/>
        </p:nvSpPr>
        <p:spPr>
          <a:xfrm>
            <a:off x="658725" y="1620700"/>
            <a:ext cx="8280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acquisition (already performed)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Cleaning/wrangling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4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>
            <p:ph idx="4294967295" type="title"/>
          </p:nvPr>
        </p:nvSpPr>
        <p:spPr>
          <a:xfrm>
            <a:off x="665250" y="654875"/>
            <a:ext cx="79140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Act. 2 | bank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892200" y="1717700"/>
            <a:ext cx="76872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Explore values in columns </a:t>
            </a:r>
            <a:r>
              <a:rPr lang="en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and </a:t>
            </a:r>
            <a:r>
              <a:rPr lang="en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How many different loans of each type and operation are there? 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How many loans for each combination? 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(You may want to check out </a:t>
            </a:r>
            <a:r>
              <a:rPr lang="en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pandas.crosstab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function)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6"/>
          <p:cNvSpPr txBox="1"/>
          <p:nvPr/>
        </p:nvSpPr>
        <p:spPr>
          <a:xfrm>
            <a:off x="585600" y="909400"/>
            <a:ext cx="7721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Revisit Data Analysis workflow for modeling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56"/>
          <p:cNvSpPr txBox="1"/>
          <p:nvPr/>
        </p:nvSpPr>
        <p:spPr>
          <a:xfrm>
            <a:off x="658725" y="1620700"/>
            <a:ext cx="8280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EDA/data cleaning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pre-processing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6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idx="4294967295" type="title"/>
          </p:nvPr>
        </p:nvSpPr>
        <p:spPr>
          <a:xfrm>
            <a:off x="665250" y="654875"/>
            <a:ext cx="79140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Act. 3 | bank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57"/>
          <p:cNvSpPr txBox="1"/>
          <p:nvPr/>
        </p:nvSpPr>
        <p:spPr>
          <a:xfrm>
            <a:off x="3539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7"/>
          <p:cNvSpPr txBox="1"/>
          <p:nvPr/>
        </p:nvSpPr>
        <p:spPr>
          <a:xfrm>
            <a:off x="892200" y="1656875"/>
            <a:ext cx="73596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Explore visually the transformed numerical columns. What do you see?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Another typical transformation for numerical columns is to take the logarithm. Apply the log transform to columns </a:t>
            </a:r>
            <a:r>
              <a:rPr b="1" lang="en">
                <a:solidFill>
                  <a:srgbClr val="1F2328"/>
                </a:solidFill>
                <a:highlight>
                  <a:srgbClr val="FFFFFF"/>
                </a:highlight>
              </a:rPr>
              <a:t>balance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and </a:t>
            </a:r>
            <a:r>
              <a:rPr b="1" lang="en">
                <a:solidFill>
                  <a:srgbClr val="1F2328"/>
                </a:solidFill>
                <a:highlight>
                  <a:srgbClr val="FFFFFF"/>
                </a:highlight>
              </a:rPr>
              <a:t>t_ammount</a:t>
            </a: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 and compare the results with the Normalized data.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